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t>03.09.2020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2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340768"/>
            <a:ext cx="4464496" cy="4752527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194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1556792"/>
            <a:ext cx="4176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на развитие предпринимательской деятельности.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19794" y="5988683"/>
            <a:ext cx="1298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7,75 % годовых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544694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9391" y="5535730"/>
            <a:ext cx="1160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2411760" y="5535730"/>
            <a:ext cx="1534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000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5" y="5936965"/>
            <a:ext cx="603089" cy="58837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294" y="5857712"/>
            <a:ext cx="632508" cy="60308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21098"/>
            <a:ext cx="639863" cy="62515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99592" y="5956745"/>
            <a:ext cx="24413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включительно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7584" y="4797152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От 0 руб. до 5</a:t>
            </a:r>
            <a:r>
              <a:rPr lang="en-US" sz="1000" u="sng" dirty="0" smtClean="0">
                <a:latin typeface="Arial" pitchFamily="34" charset="0"/>
                <a:cs typeface="Arial" pitchFamily="34" charset="0"/>
              </a:rPr>
              <a:t>00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тысяч руб. включительно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5"/>
          <p:cNvSpPr/>
          <p:nvPr/>
        </p:nvSpPr>
        <p:spPr>
          <a:xfrm>
            <a:off x="377055" y="260648"/>
            <a:ext cx="750731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733271"/>
              </p:ext>
            </p:extLst>
          </p:nvPr>
        </p:nvGraphicFramePr>
        <p:xfrm>
          <a:off x="395536" y="908720"/>
          <a:ext cx="7488832" cy="502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502895">
                <a:tc>
                  <a:txBody>
                    <a:bodyPr/>
                    <a:lstStyle/>
                    <a:p>
                      <a:r>
                        <a:rPr lang="ru-RU" sz="2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Самозанятые</a:t>
                      </a:r>
                      <a:endParaRPr lang="ru-RU" sz="26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Rounded Rectangular Callout 1"/>
          <p:cNvSpPr/>
          <p:nvPr/>
        </p:nvSpPr>
        <p:spPr>
          <a:xfrm rot="9006540">
            <a:off x="6883644" y="377923"/>
            <a:ext cx="1303699" cy="955612"/>
          </a:xfrm>
          <a:custGeom>
            <a:avLst/>
            <a:gdLst>
              <a:gd name="connsiteX0" fmla="*/ 0 w 5410200"/>
              <a:gd name="connsiteY0" fmla="*/ 444509 h 2667000"/>
              <a:gd name="connsiteX1" fmla="*/ 444509 w 5410200"/>
              <a:gd name="connsiteY1" fmla="*/ 0 h 2667000"/>
              <a:gd name="connsiteX2" fmla="*/ 901700 w 5410200"/>
              <a:gd name="connsiteY2" fmla="*/ 0 h 2667000"/>
              <a:gd name="connsiteX3" fmla="*/ 901700 w 5410200"/>
              <a:gd name="connsiteY3" fmla="*/ 0 h 2667000"/>
              <a:gd name="connsiteX4" fmla="*/ 2254250 w 5410200"/>
              <a:gd name="connsiteY4" fmla="*/ 0 h 2667000"/>
              <a:gd name="connsiteX5" fmla="*/ 4965691 w 5410200"/>
              <a:gd name="connsiteY5" fmla="*/ 0 h 2667000"/>
              <a:gd name="connsiteX6" fmla="*/ 5410200 w 5410200"/>
              <a:gd name="connsiteY6" fmla="*/ 444509 h 2667000"/>
              <a:gd name="connsiteX7" fmla="*/ 5410200 w 5410200"/>
              <a:gd name="connsiteY7" fmla="*/ 1555750 h 2667000"/>
              <a:gd name="connsiteX8" fmla="*/ 5410200 w 5410200"/>
              <a:gd name="connsiteY8" fmla="*/ 1555750 h 2667000"/>
              <a:gd name="connsiteX9" fmla="*/ 5410200 w 5410200"/>
              <a:gd name="connsiteY9" fmla="*/ 2222500 h 2667000"/>
              <a:gd name="connsiteX10" fmla="*/ 5410200 w 5410200"/>
              <a:gd name="connsiteY10" fmla="*/ 2222491 h 2667000"/>
              <a:gd name="connsiteX11" fmla="*/ 4965691 w 5410200"/>
              <a:gd name="connsiteY11" fmla="*/ 2667000 h 2667000"/>
              <a:gd name="connsiteX12" fmla="*/ 2254250 w 5410200"/>
              <a:gd name="connsiteY12" fmla="*/ 2667000 h 2667000"/>
              <a:gd name="connsiteX13" fmla="*/ 1688848 w 5410200"/>
              <a:gd name="connsiteY13" fmla="*/ 3397518 h 2667000"/>
              <a:gd name="connsiteX14" fmla="*/ 901700 w 5410200"/>
              <a:gd name="connsiteY14" fmla="*/ 2667000 h 2667000"/>
              <a:gd name="connsiteX15" fmla="*/ 444509 w 5410200"/>
              <a:gd name="connsiteY15" fmla="*/ 2667000 h 2667000"/>
              <a:gd name="connsiteX16" fmla="*/ 0 w 5410200"/>
              <a:gd name="connsiteY16" fmla="*/ 2222491 h 2667000"/>
              <a:gd name="connsiteX17" fmla="*/ 0 w 5410200"/>
              <a:gd name="connsiteY17" fmla="*/ 2222500 h 2667000"/>
              <a:gd name="connsiteX18" fmla="*/ 0 w 5410200"/>
              <a:gd name="connsiteY18" fmla="*/ 1555750 h 2667000"/>
              <a:gd name="connsiteX19" fmla="*/ 0 w 5410200"/>
              <a:gd name="connsiteY19" fmla="*/ 1555750 h 2667000"/>
              <a:gd name="connsiteX20" fmla="*/ 0 w 5410200"/>
              <a:gd name="connsiteY20" fmla="*/ 444509 h 2667000"/>
              <a:gd name="connsiteX0" fmla="*/ 0 w 5410200"/>
              <a:gd name="connsiteY0" fmla="*/ 444509 h 3397518"/>
              <a:gd name="connsiteX1" fmla="*/ 444509 w 5410200"/>
              <a:gd name="connsiteY1" fmla="*/ 0 h 3397518"/>
              <a:gd name="connsiteX2" fmla="*/ 901700 w 5410200"/>
              <a:gd name="connsiteY2" fmla="*/ 0 h 3397518"/>
              <a:gd name="connsiteX3" fmla="*/ 901700 w 5410200"/>
              <a:gd name="connsiteY3" fmla="*/ 0 h 3397518"/>
              <a:gd name="connsiteX4" fmla="*/ 2254250 w 5410200"/>
              <a:gd name="connsiteY4" fmla="*/ 0 h 3397518"/>
              <a:gd name="connsiteX5" fmla="*/ 4965691 w 5410200"/>
              <a:gd name="connsiteY5" fmla="*/ 0 h 3397518"/>
              <a:gd name="connsiteX6" fmla="*/ 5410200 w 5410200"/>
              <a:gd name="connsiteY6" fmla="*/ 444509 h 3397518"/>
              <a:gd name="connsiteX7" fmla="*/ 5410200 w 5410200"/>
              <a:gd name="connsiteY7" fmla="*/ 1555750 h 3397518"/>
              <a:gd name="connsiteX8" fmla="*/ 5410200 w 5410200"/>
              <a:gd name="connsiteY8" fmla="*/ 1555750 h 3397518"/>
              <a:gd name="connsiteX9" fmla="*/ 5410200 w 5410200"/>
              <a:gd name="connsiteY9" fmla="*/ 2222500 h 3397518"/>
              <a:gd name="connsiteX10" fmla="*/ 5410200 w 5410200"/>
              <a:gd name="connsiteY10" fmla="*/ 2222491 h 3397518"/>
              <a:gd name="connsiteX11" fmla="*/ 4965691 w 5410200"/>
              <a:gd name="connsiteY11" fmla="*/ 2667000 h 3397518"/>
              <a:gd name="connsiteX12" fmla="*/ 3168650 w 5410200"/>
              <a:gd name="connsiteY12" fmla="*/ 2657764 h 3397518"/>
              <a:gd name="connsiteX13" fmla="*/ 1688848 w 5410200"/>
              <a:gd name="connsiteY13" fmla="*/ 3397518 h 3397518"/>
              <a:gd name="connsiteX14" fmla="*/ 901700 w 5410200"/>
              <a:gd name="connsiteY14" fmla="*/ 2667000 h 3397518"/>
              <a:gd name="connsiteX15" fmla="*/ 444509 w 5410200"/>
              <a:gd name="connsiteY15" fmla="*/ 2667000 h 3397518"/>
              <a:gd name="connsiteX16" fmla="*/ 0 w 5410200"/>
              <a:gd name="connsiteY16" fmla="*/ 2222491 h 3397518"/>
              <a:gd name="connsiteX17" fmla="*/ 0 w 5410200"/>
              <a:gd name="connsiteY17" fmla="*/ 2222500 h 3397518"/>
              <a:gd name="connsiteX18" fmla="*/ 0 w 5410200"/>
              <a:gd name="connsiteY18" fmla="*/ 1555750 h 3397518"/>
              <a:gd name="connsiteX19" fmla="*/ 0 w 5410200"/>
              <a:gd name="connsiteY19" fmla="*/ 1555750 h 3397518"/>
              <a:gd name="connsiteX20" fmla="*/ 0 w 5410200"/>
              <a:gd name="connsiteY20" fmla="*/ 444509 h 3397518"/>
              <a:gd name="connsiteX0" fmla="*/ 0 w 5410200"/>
              <a:gd name="connsiteY0" fmla="*/ 444509 h 3397518"/>
              <a:gd name="connsiteX1" fmla="*/ 444509 w 5410200"/>
              <a:gd name="connsiteY1" fmla="*/ 0 h 3397518"/>
              <a:gd name="connsiteX2" fmla="*/ 901700 w 5410200"/>
              <a:gd name="connsiteY2" fmla="*/ 0 h 3397518"/>
              <a:gd name="connsiteX3" fmla="*/ 901700 w 5410200"/>
              <a:gd name="connsiteY3" fmla="*/ 0 h 3397518"/>
              <a:gd name="connsiteX4" fmla="*/ 2254250 w 5410200"/>
              <a:gd name="connsiteY4" fmla="*/ 0 h 3397518"/>
              <a:gd name="connsiteX5" fmla="*/ 4965691 w 5410200"/>
              <a:gd name="connsiteY5" fmla="*/ 0 h 3397518"/>
              <a:gd name="connsiteX6" fmla="*/ 5410200 w 5410200"/>
              <a:gd name="connsiteY6" fmla="*/ 444509 h 3397518"/>
              <a:gd name="connsiteX7" fmla="*/ 5410200 w 5410200"/>
              <a:gd name="connsiteY7" fmla="*/ 1555750 h 3397518"/>
              <a:gd name="connsiteX8" fmla="*/ 5410200 w 5410200"/>
              <a:gd name="connsiteY8" fmla="*/ 1555750 h 3397518"/>
              <a:gd name="connsiteX9" fmla="*/ 5410200 w 5410200"/>
              <a:gd name="connsiteY9" fmla="*/ 2222500 h 3397518"/>
              <a:gd name="connsiteX10" fmla="*/ 5410200 w 5410200"/>
              <a:gd name="connsiteY10" fmla="*/ 2222491 h 3397518"/>
              <a:gd name="connsiteX11" fmla="*/ 4965691 w 5410200"/>
              <a:gd name="connsiteY11" fmla="*/ 2667000 h 3397518"/>
              <a:gd name="connsiteX12" fmla="*/ 3168650 w 5410200"/>
              <a:gd name="connsiteY12" fmla="*/ 2657764 h 3397518"/>
              <a:gd name="connsiteX13" fmla="*/ 1688848 w 5410200"/>
              <a:gd name="connsiteY13" fmla="*/ 3397518 h 3397518"/>
              <a:gd name="connsiteX14" fmla="*/ 2361045 w 5410200"/>
              <a:gd name="connsiteY14" fmla="*/ 2667000 h 3397518"/>
              <a:gd name="connsiteX15" fmla="*/ 444509 w 5410200"/>
              <a:gd name="connsiteY15" fmla="*/ 2667000 h 3397518"/>
              <a:gd name="connsiteX16" fmla="*/ 0 w 5410200"/>
              <a:gd name="connsiteY16" fmla="*/ 2222491 h 3397518"/>
              <a:gd name="connsiteX17" fmla="*/ 0 w 5410200"/>
              <a:gd name="connsiteY17" fmla="*/ 2222500 h 3397518"/>
              <a:gd name="connsiteX18" fmla="*/ 0 w 5410200"/>
              <a:gd name="connsiteY18" fmla="*/ 1555750 h 3397518"/>
              <a:gd name="connsiteX19" fmla="*/ 0 w 5410200"/>
              <a:gd name="connsiteY19" fmla="*/ 1555750 h 3397518"/>
              <a:gd name="connsiteX20" fmla="*/ 0 w 5410200"/>
              <a:gd name="connsiteY20" fmla="*/ 444509 h 3397518"/>
              <a:gd name="connsiteX0" fmla="*/ 0 w 5410200"/>
              <a:gd name="connsiteY0" fmla="*/ 444509 h 3157372"/>
              <a:gd name="connsiteX1" fmla="*/ 444509 w 5410200"/>
              <a:gd name="connsiteY1" fmla="*/ 0 h 3157372"/>
              <a:gd name="connsiteX2" fmla="*/ 901700 w 5410200"/>
              <a:gd name="connsiteY2" fmla="*/ 0 h 3157372"/>
              <a:gd name="connsiteX3" fmla="*/ 901700 w 5410200"/>
              <a:gd name="connsiteY3" fmla="*/ 0 h 3157372"/>
              <a:gd name="connsiteX4" fmla="*/ 2254250 w 5410200"/>
              <a:gd name="connsiteY4" fmla="*/ 0 h 3157372"/>
              <a:gd name="connsiteX5" fmla="*/ 4965691 w 5410200"/>
              <a:gd name="connsiteY5" fmla="*/ 0 h 3157372"/>
              <a:gd name="connsiteX6" fmla="*/ 5410200 w 5410200"/>
              <a:gd name="connsiteY6" fmla="*/ 444509 h 3157372"/>
              <a:gd name="connsiteX7" fmla="*/ 5410200 w 5410200"/>
              <a:gd name="connsiteY7" fmla="*/ 1555750 h 3157372"/>
              <a:gd name="connsiteX8" fmla="*/ 5410200 w 5410200"/>
              <a:gd name="connsiteY8" fmla="*/ 1555750 h 3157372"/>
              <a:gd name="connsiteX9" fmla="*/ 5410200 w 5410200"/>
              <a:gd name="connsiteY9" fmla="*/ 2222500 h 3157372"/>
              <a:gd name="connsiteX10" fmla="*/ 5410200 w 5410200"/>
              <a:gd name="connsiteY10" fmla="*/ 2222491 h 3157372"/>
              <a:gd name="connsiteX11" fmla="*/ 4965691 w 5410200"/>
              <a:gd name="connsiteY11" fmla="*/ 2667000 h 3157372"/>
              <a:gd name="connsiteX12" fmla="*/ 3168650 w 5410200"/>
              <a:gd name="connsiteY12" fmla="*/ 2657764 h 3157372"/>
              <a:gd name="connsiteX13" fmla="*/ 2806448 w 5410200"/>
              <a:gd name="connsiteY13" fmla="*/ 3157372 h 3157372"/>
              <a:gd name="connsiteX14" fmla="*/ 2361045 w 5410200"/>
              <a:gd name="connsiteY14" fmla="*/ 2667000 h 3157372"/>
              <a:gd name="connsiteX15" fmla="*/ 444509 w 5410200"/>
              <a:gd name="connsiteY15" fmla="*/ 2667000 h 3157372"/>
              <a:gd name="connsiteX16" fmla="*/ 0 w 5410200"/>
              <a:gd name="connsiteY16" fmla="*/ 2222491 h 3157372"/>
              <a:gd name="connsiteX17" fmla="*/ 0 w 5410200"/>
              <a:gd name="connsiteY17" fmla="*/ 2222500 h 3157372"/>
              <a:gd name="connsiteX18" fmla="*/ 0 w 5410200"/>
              <a:gd name="connsiteY18" fmla="*/ 1555750 h 3157372"/>
              <a:gd name="connsiteX19" fmla="*/ 0 w 5410200"/>
              <a:gd name="connsiteY19" fmla="*/ 1555750 h 3157372"/>
              <a:gd name="connsiteX20" fmla="*/ 0 w 5410200"/>
              <a:gd name="connsiteY20" fmla="*/ 444509 h 3157372"/>
              <a:gd name="connsiteX0" fmla="*/ 0 w 5410200"/>
              <a:gd name="connsiteY0" fmla="*/ 444509 h 3157372"/>
              <a:gd name="connsiteX1" fmla="*/ 444509 w 5410200"/>
              <a:gd name="connsiteY1" fmla="*/ 0 h 3157372"/>
              <a:gd name="connsiteX2" fmla="*/ 901700 w 5410200"/>
              <a:gd name="connsiteY2" fmla="*/ 0 h 3157372"/>
              <a:gd name="connsiteX3" fmla="*/ 901700 w 5410200"/>
              <a:gd name="connsiteY3" fmla="*/ 0 h 3157372"/>
              <a:gd name="connsiteX4" fmla="*/ 2254250 w 5410200"/>
              <a:gd name="connsiteY4" fmla="*/ 0 h 3157372"/>
              <a:gd name="connsiteX5" fmla="*/ 4965691 w 5410200"/>
              <a:gd name="connsiteY5" fmla="*/ 0 h 3157372"/>
              <a:gd name="connsiteX6" fmla="*/ 5410200 w 5410200"/>
              <a:gd name="connsiteY6" fmla="*/ 444509 h 3157372"/>
              <a:gd name="connsiteX7" fmla="*/ 5410200 w 5410200"/>
              <a:gd name="connsiteY7" fmla="*/ 1555750 h 3157372"/>
              <a:gd name="connsiteX8" fmla="*/ 5410200 w 5410200"/>
              <a:gd name="connsiteY8" fmla="*/ 1555750 h 3157372"/>
              <a:gd name="connsiteX9" fmla="*/ 5410200 w 5410200"/>
              <a:gd name="connsiteY9" fmla="*/ 2222500 h 3157372"/>
              <a:gd name="connsiteX10" fmla="*/ 5410200 w 5410200"/>
              <a:gd name="connsiteY10" fmla="*/ 2222491 h 3157372"/>
              <a:gd name="connsiteX11" fmla="*/ 4965691 w 5410200"/>
              <a:gd name="connsiteY11" fmla="*/ 2667000 h 3157372"/>
              <a:gd name="connsiteX12" fmla="*/ 3168650 w 5410200"/>
              <a:gd name="connsiteY12" fmla="*/ 2657764 h 3157372"/>
              <a:gd name="connsiteX13" fmla="*/ 2806448 w 5410200"/>
              <a:gd name="connsiteY13" fmla="*/ 3157372 h 3157372"/>
              <a:gd name="connsiteX14" fmla="*/ 2074718 w 5410200"/>
              <a:gd name="connsiteY14" fmla="*/ 2667000 h 3157372"/>
              <a:gd name="connsiteX15" fmla="*/ 444509 w 5410200"/>
              <a:gd name="connsiteY15" fmla="*/ 2667000 h 3157372"/>
              <a:gd name="connsiteX16" fmla="*/ 0 w 5410200"/>
              <a:gd name="connsiteY16" fmla="*/ 2222491 h 3157372"/>
              <a:gd name="connsiteX17" fmla="*/ 0 w 5410200"/>
              <a:gd name="connsiteY17" fmla="*/ 2222500 h 3157372"/>
              <a:gd name="connsiteX18" fmla="*/ 0 w 5410200"/>
              <a:gd name="connsiteY18" fmla="*/ 1555750 h 3157372"/>
              <a:gd name="connsiteX19" fmla="*/ 0 w 5410200"/>
              <a:gd name="connsiteY19" fmla="*/ 1555750 h 3157372"/>
              <a:gd name="connsiteX20" fmla="*/ 0 w 5410200"/>
              <a:gd name="connsiteY20" fmla="*/ 444509 h 3157372"/>
              <a:gd name="connsiteX0" fmla="*/ 0 w 5410200"/>
              <a:gd name="connsiteY0" fmla="*/ 444509 h 3166608"/>
              <a:gd name="connsiteX1" fmla="*/ 444509 w 5410200"/>
              <a:gd name="connsiteY1" fmla="*/ 0 h 3166608"/>
              <a:gd name="connsiteX2" fmla="*/ 901700 w 5410200"/>
              <a:gd name="connsiteY2" fmla="*/ 0 h 3166608"/>
              <a:gd name="connsiteX3" fmla="*/ 901700 w 5410200"/>
              <a:gd name="connsiteY3" fmla="*/ 0 h 3166608"/>
              <a:gd name="connsiteX4" fmla="*/ 2254250 w 5410200"/>
              <a:gd name="connsiteY4" fmla="*/ 0 h 3166608"/>
              <a:gd name="connsiteX5" fmla="*/ 4965691 w 5410200"/>
              <a:gd name="connsiteY5" fmla="*/ 0 h 3166608"/>
              <a:gd name="connsiteX6" fmla="*/ 5410200 w 5410200"/>
              <a:gd name="connsiteY6" fmla="*/ 444509 h 3166608"/>
              <a:gd name="connsiteX7" fmla="*/ 5410200 w 5410200"/>
              <a:gd name="connsiteY7" fmla="*/ 1555750 h 3166608"/>
              <a:gd name="connsiteX8" fmla="*/ 5410200 w 5410200"/>
              <a:gd name="connsiteY8" fmla="*/ 1555750 h 3166608"/>
              <a:gd name="connsiteX9" fmla="*/ 5410200 w 5410200"/>
              <a:gd name="connsiteY9" fmla="*/ 2222500 h 3166608"/>
              <a:gd name="connsiteX10" fmla="*/ 5410200 w 5410200"/>
              <a:gd name="connsiteY10" fmla="*/ 2222491 h 3166608"/>
              <a:gd name="connsiteX11" fmla="*/ 4965691 w 5410200"/>
              <a:gd name="connsiteY11" fmla="*/ 2667000 h 3166608"/>
              <a:gd name="connsiteX12" fmla="*/ 3168650 w 5410200"/>
              <a:gd name="connsiteY12" fmla="*/ 2657764 h 3166608"/>
              <a:gd name="connsiteX13" fmla="*/ 2667902 w 5410200"/>
              <a:gd name="connsiteY13" fmla="*/ 3166608 h 3166608"/>
              <a:gd name="connsiteX14" fmla="*/ 2074718 w 5410200"/>
              <a:gd name="connsiteY14" fmla="*/ 2667000 h 3166608"/>
              <a:gd name="connsiteX15" fmla="*/ 444509 w 5410200"/>
              <a:gd name="connsiteY15" fmla="*/ 2667000 h 3166608"/>
              <a:gd name="connsiteX16" fmla="*/ 0 w 5410200"/>
              <a:gd name="connsiteY16" fmla="*/ 2222491 h 3166608"/>
              <a:gd name="connsiteX17" fmla="*/ 0 w 5410200"/>
              <a:gd name="connsiteY17" fmla="*/ 2222500 h 3166608"/>
              <a:gd name="connsiteX18" fmla="*/ 0 w 5410200"/>
              <a:gd name="connsiteY18" fmla="*/ 1555750 h 3166608"/>
              <a:gd name="connsiteX19" fmla="*/ 0 w 5410200"/>
              <a:gd name="connsiteY19" fmla="*/ 1555750 h 3166608"/>
              <a:gd name="connsiteX20" fmla="*/ 0 w 5410200"/>
              <a:gd name="connsiteY20" fmla="*/ 444509 h 3166608"/>
              <a:gd name="connsiteX0" fmla="*/ 0 w 5410200"/>
              <a:gd name="connsiteY0" fmla="*/ 444509 h 3166608"/>
              <a:gd name="connsiteX1" fmla="*/ 444509 w 5410200"/>
              <a:gd name="connsiteY1" fmla="*/ 0 h 3166608"/>
              <a:gd name="connsiteX2" fmla="*/ 901700 w 5410200"/>
              <a:gd name="connsiteY2" fmla="*/ 0 h 3166608"/>
              <a:gd name="connsiteX3" fmla="*/ 901700 w 5410200"/>
              <a:gd name="connsiteY3" fmla="*/ 0 h 3166608"/>
              <a:gd name="connsiteX4" fmla="*/ 2254250 w 5410200"/>
              <a:gd name="connsiteY4" fmla="*/ 0 h 3166608"/>
              <a:gd name="connsiteX5" fmla="*/ 4965691 w 5410200"/>
              <a:gd name="connsiteY5" fmla="*/ 0 h 3166608"/>
              <a:gd name="connsiteX6" fmla="*/ 5410200 w 5410200"/>
              <a:gd name="connsiteY6" fmla="*/ 444509 h 3166608"/>
              <a:gd name="connsiteX7" fmla="*/ 5410200 w 5410200"/>
              <a:gd name="connsiteY7" fmla="*/ 1555750 h 3166608"/>
              <a:gd name="connsiteX8" fmla="*/ 5410200 w 5410200"/>
              <a:gd name="connsiteY8" fmla="*/ 1555750 h 3166608"/>
              <a:gd name="connsiteX9" fmla="*/ 5410200 w 5410200"/>
              <a:gd name="connsiteY9" fmla="*/ 2222500 h 3166608"/>
              <a:gd name="connsiteX10" fmla="*/ 5410200 w 5410200"/>
              <a:gd name="connsiteY10" fmla="*/ 2222491 h 3166608"/>
              <a:gd name="connsiteX11" fmla="*/ 4965691 w 5410200"/>
              <a:gd name="connsiteY11" fmla="*/ 2667000 h 3166608"/>
              <a:gd name="connsiteX12" fmla="*/ 2919268 w 5410200"/>
              <a:gd name="connsiteY12" fmla="*/ 2667000 h 3166608"/>
              <a:gd name="connsiteX13" fmla="*/ 2667902 w 5410200"/>
              <a:gd name="connsiteY13" fmla="*/ 3166608 h 3166608"/>
              <a:gd name="connsiteX14" fmla="*/ 2074718 w 5410200"/>
              <a:gd name="connsiteY14" fmla="*/ 2667000 h 3166608"/>
              <a:gd name="connsiteX15" fmla="*/ 444509 w 5410200"/>
              <a:gd name="connsiteY15" fmla="*/ 2667000 h 3166608"/>
              <a:gd name="connsiteX16" fmla="*/ 0 w 5410200"/>
              <a:gd name="connsiteY16" fmla="*/ 2222491 h 3166608"/>
              <a:gd name="connsiteX17" fmla="*/ 0 w 5410200"/>
              <a:gd name="connsiteY17" fmla="*/ 2222500 h 3166608"/>
              <a:gd name="connsiteX18" fmla="*/ 0 w 5410200"/>
              <a:gd name="connsiteY18" fmla="*/ 1555750 h 3166608"/>
              <a:gd name="connsiteX19" fmla="*/ 0 w 5410200"/>
              <a:gd name="connsiteY19" fmla="*/ 1555750 h 3166608"/>
              <a:gd name="connsiteX20" fmla="*/ 0 w 5410200"/>
              <a:gd name="connsiteY20" fmla="*/ 444509 h 3166608"/>
              <a:gd name="connsiteX0" fmla="*/ 0 w 5410200"/>
              <a:gd name="connsiteY0" fmla="*/ 444509 h 3166608"/>
              <a:gd name="connsiteX1" fmla="*/ 444509 w 5410200"/>
              <a:gd name="connsiteY1" fmla="*/ 0 h 3166608"/>
              <a:gd name="connsiteX2" fmla="*/ 901700 w 5410200"/>
              <a:gd name="connsiteY2" fmla="*/ 0 h 3166608"/>
              <a:gd name="connsiteX3" fmla="*/ 901700 w 5410200"/>
              <a:gd name="connsiteY3" fmla="*/ 0 h 3166608"/>
              <a:gd name="connsiteX4" fmla="*/ 2254250 w 5410200"/>
              <a:gd name="connsiteY4" fmla="*/ 0 h 3166608"/>
              <a:gd name="connsiteX5" fmla="*/ 4965691 w 5410200"/>
              <a:gd name="connsiteY5" fmla="*/ 0 h 3166608"/>
              <a:gd name="connsiteX6" fmla="*/ 5410200 w 5410200"/>
              <a:gd name="connsiteY6" fmla="*/ 444509 h 3166608"/>
              <a:gd name="connsiteX7" fmla="*/ 5410200 w 5410200"/>
              <a:gd name="connsiteY7" fmla="*/ 1555750 h 3166608"/>
              <a:gd name="connsiteX8" fmla="*/ 5410200 w 5410200"/>
              <a:gd name="connsiteY8" fmla="*/ 1555750 h 3166608"/>
              <a:gd name="connsiteX9" fmla="*/ 5410200 w 5410200"/>
              <a:gd name="connsiteY9" fmla="*/ 2222500 h 3166608"/>
              <a:gd name="connsiteX10" fmla="*/ 5410200 w 5410200"/>
              <a:gd name="connsiteY10" fmla="*/ 2222491 h 3166608"/>
              <a:gd name="connsiteX11" fmla="*/ 4965691 w 5410200"/>
              <a:gd name="connsiteY11" fmla="*/ 2667000 h 3166608"/>
              <a:gd name="connsiteX12" fmla="*/ 2919268 w 5410200"/>
              <a:gd name="connsiteY12" fmla="*/ 2667000 h 3166608"/>
              <a:gd name="connsiteX13" fmla="*/ 2667902 w 5410200"/>
              <a:gd name="connsiteY13" fmla="*/ 3166608 h 3166608"/>
              <a:gd name="connsiteX14" fmla="*/ 2351809 w 5410200"/>
              <a:gd name="connsiteY14" fmla="*/ 2657764 h 3166608"/>
              <a:gd name="connsiteX15" fmla="*/ 444509 w 5410200"/>
              <a:gd name="connsiteY15" fmla="*/ 2667000 h 3166608"/>
              <a:gd name="connsiteX16" fmla="*/ 0 w 5410200"/>
              <a:gd name="connsiteY16" fmla="*/ 2222491 h 3166608"/>
              <a:gd name="connsiteX17" fmla="*/ 0 w 5410200"/>
              <a:gd name="connsiteY17" fmla="*/ 2222500 h 3166608"/>
              <a:gd name="connsiteX18" fmla="*/ 0 w 5410200"/>
              <a:gd name="connsiteY18" fmla="*/ 1555750 h 3166608"/>
              <a:gd name="connsiteX19" fmla="*/ 0 w 5410200"/>
              <a:gd name="connsiteY19" fmla="*/ 1555750 h 3166608"/>
              <a:gd name="connsiteX20" fmla="*/ 0 w 5410200"/>
              <a:gd name="connsiteY20" fmla="*/ 444509 h 316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10200" h="3166608">
                <a:moveTo>
                  <a:pt x="0" y="444509"/>
                </a:moveTo>
                <a:cubicBezTo>
                  <a:pt x="0" y="199013"/>
                  <a:pt x="199013" y="0"/>
                  <a:pt x="444509" y="0"/>
                </a:cubicBezTo>
                <a:lnTo>
                  <a:pt x="901700" y="0"/>
                </a:lnTo>
                <a:lnTo>
                  <a:pt x="901700" y="0"/>
                </a:lnTo>
                <a:lnTo>
                  <a:pt x="2254250" y="0"/>
                </a:lnTo>
                <a:lnTo>
                  <a:pt x="4965691" y="0"/>
                </a:lnTo>
                <a:cubicBezTo>
                  <a:pt x="5211187" y="0"/>
                  <a:pt x="5410200" y="199013"/>
                  <a:pt x="5410200" y="444509"/>
                </a:cubicBezTo>
                <a:lnTo>
                  <a:pt x="5410200" y="1555750"/>
                </a:lnTo>
                <a:lnTo>
                  <a:pt x="5410200" y="1555750"/>
                </a:lnTo>
                <a:lnTo>
                  <a:pt x="5410200" y="2222500"/>
                </a:lnTo>
                <a:lnTo>
                  <a:pt x="5410200" y="2222491"/>
                </a:lnTo>
                <a:cubicBezTo>
                  <a:pt x="5410200" y="2467987"/>
                  <a:pt x="5211187" y="2667000"/>
                  <a:pt x="4965691" y="2667000"/>
                </a:cubicBezTo>
                <a:lnTo>
                  <a:pt x="2919268" y="2667000"/>
                </a:lnTo>
                <a:lnTo>
                  <a:pt x="2667902" y="3166608"/>
                </a:lnTo>
                <a:lnTo>
                  <a:pt x="2351809" y="2657764"/>
                </a:lnTo>
                <a:lnTo>
                  <a:pt x="444509" y="2667000"/>
                </a:lnTo>
                <a:cubicBezTo>
                  <a:pt x="199013" y="2667000"/>
                  <a:pt x="0" y="2467987"/>
                  <a:pt x="0" y="2222491"/>
                </a:cubicBezTo>
                <a:lnTo>
                  <a:pt x="0" y="2222500"/>
                </a:lnTo>
                <a:lnTo>
                  <a:pt x="0" y="1555750"/>
                </a:lnTo>
                <a:lnTo>
                  <a:pt x="0" y="1555750"/>
                </a:lnTo>
                <a:lnTo>
                  <a:pt x="0" y="444509"/>
                </a:lnTo>
                <a:close/>
              </a:path>
            </a:pathLst>
          </a:custGeom>
          <a:solidFill>
            <a:srgbClr val="0072BC"/>
          </a:solidFill>
          <a:ln w="285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itle 7"/>
          <p:cNvSpPr txBox="1">
            <a:spLocks/>
          </p:cNvSpPr>
          <p:nvPr/>
        </p:nvSpPr>
        <p:spPr bwMode="auto">
          <a:xfrm rot="19806540">
            <a:off x="6734115" y="712547"/>
            <a:ext cx="1678202" cy="45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Без залога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00808"/>
            <a:ext cx="3256226" cy="345638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23528" y="1988840"/>
            <a:ext cx="386579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ТРЕБОВАНИЯ К ЗАЕМЩИКУ</a:t>
            </a:r>
          </a:p>
          <a:p>
            <a:pPr algn="just"/>
            <a:endParaRPr lang="ru-RU" sz="1000" dirty="0" smtClean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Физическое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лицо, не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являющееся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индивидуальным предпринимателем и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применяющее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специальный налоговый режим «Налог на профессиональный доход», соответствующие требованиям Федерального закона № 422-ФЗ от 27.11.2018 г. «О проведении эксперимента по установлению специального налогового режима «Налог на профессиональный доход» и включенное в единый реестр субъектов малого и среднего предпринимательства. </a:t>
            </a:r>
          </a:p>
          <a:p>
            <a:pPr marL="171450" indent="-171450" algn="just">
              <a:buClr>
                <a:srgbClr val="ED1B34"/>
              </a:buClr>
              <a:buFont typeface="Wingdings" pitchFamily="2" charset="2"/>
              <a:buChar char="§"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заемщика отсутствует отрицательная кредитная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история.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Clr>
                <a:srgbClr val="ED1B34"/>
              </a:buClr>
              <a:buFont typeface="Wingdings" pitchFamily="2" charset="2"/>
              <a:buChar char="§"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Доход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от текущей деятельности заемщика покрывает расходы на обслуживание и погашение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кредита.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36504" y="5519320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300" b="1" dirty="0">
                <a:solidFill>
                  <a:srgbClr val="39414E"/>
                </a:solidFill>
                <a:latin typeface="Open Sans"/>
              </a:rPr>
              <a:t>Расчетный счет для оформления </a:t>
            </a:r>
            <a:r>
              <a:rPr lang="ru-RU" sz="1300" b="1" dirty="0" smtClean="0">
                <a:solidFill>
                  <a:srgbClr val="39414E"/>
                </a:solidFill>
                <a:latin typeface="Open Sans"/>
              </a:rPr>
              <a:t>кредита </a:t>
            </a:r>
          </a:p>
          <a:p>
            <a:r>
              <a:rPr lang="ru-RU" sz="1300" b="1" dirty="0" smtClean="0">
                <a:solidFill>
                  <a:srgbClr val="39414E"/>
                </a:solidFill>
                <a:latin typeface="Open Sans"/>
              </a:rPr>
              <a:t>может </a:t>
            </a:r>
            <a:r>
              <a:rPr lang="ru-RU" sz="1300" b="1" dirty="0">
                <a:solidFill>
                  <a:srgbClr val="39414E"/>
                </a:solidFill>
                <a:latin typeface="Open Sans"/>
              </a:rPr>
              <a:t>быть открыт в любом банке.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48463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0960" y="1196752"/>
            <a:ext cx="4896544" cy="5256584"/>
          </a:xfrm>
        </p:spPr>
        <p:txBody>
          <a:bodyPr/>
          <a:lstStyle/>
          <a:p>
            <a:r>
              <a:rPr lang="ru-RU" dirty="0" smtClean="0"/>
              <a:t>Благодарим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72BC"/>
                </a:solidFill>
              </a:rPr>
              <a:t>Акционерное общество «Российский Банк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поддержки малого и среднего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предпринимательства» (АО «МСП Банк»)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115035, Россия, г. Москва,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ул. Садовническая, дом 79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+7 (495) 783-79-98, 783-79-66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info@mspbank.ru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>
                <a:solidFill>
                  <a:srgbClr val="0072BC"/>
                </a:solidFill>
              </a:rPr>
              <a:t>УРМ г. Иркутск</a:t>
            </a:r>
            <a:r>
              <a:rPr lang="ru-RU" sz="1400" dirty="0" smtClean="0">
                <a:solidFill>
                  <a:srgbClr val="0072BC"/>
                </a:solidFill>
              </a:rPr>
              <a:t>: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49197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Региональный директор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Титов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Николай Николаевич 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тел. 8-903-254-80-60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e-mail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titov@mspbank.ru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111343"/>
            <a:ext cx="582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Региональный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менеджер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Кляйнфельдер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Андрей Вячеславович 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тел. 8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963 715 84 29 ,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e-mail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klyaynfelder@mspbank.ru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6957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5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Экран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Благодарим за внимание!  Акционерное общество «Российский Банк  поддержки малого и среднего  предпринимательства» (АО «МСП Банк»)  115035, Россия, г. Москва,  ул. Садовническая, дом 79   +7 (495) 783-79-98, 783-79-66 info@mspbank.ru  УРМ г. Иркутск: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Кляйнфельдер Андрей Вячеславович</dc:creator>
  <cp:lastModifiedBy>Кляйнфельдер Андрей Вячеславович</cp:lastModifiedBy>
  <cp:revision>2</cp:revision>
  <dcterms:created xsi:type="dcterms:W3CDTF">2020-09-03T03:05:12Z</dcterms:created>
  <dcterms:modified xsi:type="dcterms:W3CDTF">2020-09-03T03:58:03Z</dcterms:modified>
</cp:coreProperties>
</file>